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67" r:id="rId5"/>
    <p:sldId id="278" r:id="rId6"/>
    <p:sldId id="280" r:id="rId7"/>
    <p:sldId id="281" r:id="rId8"/>
    <p:sldId id="282" r:id="rId9"/>
    <p:sldId id="283" r:id="rId10"/>
    <p:sldId id="268" r:id="rId11"/>
    <p:sldId id="284" r:id="rId12"/>
    <p:sldId id="285" r:id="rId13"/>
    <p:sldId id="270" r:id="rId14"/>
    <p:sldId id="286" r:id="rId15"/>
    <p:sldId id="272" r:id="rId16"/>
    <p:sldId id="259" r:id="rId17"/>
    <p:sldId id="260" r:id="rId18"/>
    <p:sldId id="287" r:id="rId19"/>
    <p:sldId id="261" r:id="rId20"/>
    <p:sldId id="262" r:id="rId21"/>
    <p:sldId id="263" r:id="rId22"/>
    <p:sldId id="264" r:id="rId23"/>
    <p:sldId id="265" r:id="rId24"/>
    <p:sldId id="266" r:id="rId25"/>
    <p:sldId id="275" r:id="rId26"/>
    <p:sldId id="27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4"/>
    <p:restoredTop sz="94679"/>
  </p:normalViewPr>
  <p:slideViewPr>
    <p:cSldViewPr snapToGrid="0" snapToObjects="1">
      <p:cViewPr varScale="1">
        <p:scale>
          <a:sx n="92" d="100"/>
          <a:sy n="92" d="100"/>
        </p:scale>
        <p:origin x="2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3/12/2019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3/12/2019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3/12/2019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3307556"/>
          </a:xfrm>
        </p:spPr>
        <p:txBody>
          <a:bodyPr>
            <a:noAutofit/>
          </a:bodyPr>
          <a:lstStyle/>
          <a:p>
            <a:r>
              <a:rPr lang="en-US" sz="4800" dirty="0"/>
              <a:t>The Simultaneous Detection and Classification of Mass and Calcification Leading to Breast Cancer in Mammograms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429919"/>
            <a:ext cx="6858000" cy="1655762"/>
          </a:xfrm>
        </p:spPr>
        <p:txBody>
          <a:bodyPr/>
          <a:lstStyle/>
          <a:p>
            <a:r>
              <a:rPr lang="en-US" dirty="0"/>
              <a:t>Scott Gozdzialski, </a:t>
            </a:r>
            <a:r>
              <a:rPr lang="en-US" dirty="0" err="1"/>
              <a:t>Ireti</a:t>
            </a:r>
            <a:r>
              <a:rPr lang="en-US" dirty="0"/>
              <a:t> </a:t>
            </a:r>
            <a:r>
              <a:rPr lang="en-US" dirty="0" err="1"/>
              <a:t>Fasere</a:t>
            </a:r>
            <a:r>
              <a:rPr lang="en-US" dirty="0"/>
              <a:t> Alex Stern</a:t>
            </a:r>
          </a:p>
          <a:p>
            <a:r>
              <a:rPr lang="en-US" dirty="0"/>
              <a:t>Advisor: Daniel Engels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061525" cy="4351338"/>
          </a:xfrm>
        </p:spPr>
        <p:txBody>
          <a:bodyPr>
            <a:normAutofit/>
          </a:bodyPr>
          <a:lstStyle/>
          <a:p>
            <a:r>
              <a:rPr lang="en-US" dirty="0"/>
              <a:t>Convolutional Neural Network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Convolutional Layer applies filters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Pooling is used to reduce computational complexity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Drop out reduces overfitting by hyperactive neurons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Fully connected layer transform network results to the final output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891437" y="2668815"/>
            <a:ext cx="2648165" cy="105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Object detection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Sliding window detector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116952"/>
            <a:ext cx="80962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9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Curated Breast Imaging Subset of DDSM</a:t>
            </a:r>
          </a:p>
          <a:p>
            <a:r>
              <a:rPr lang="en-US" sz="2800" dirty="0"/>
              <a:t>Breakdown, 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100 Full Mammograms for Object detection 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2866 images for Training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744 images for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DCBCB-7CAF-4B9D-BD43-25948FAD9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526" y="3310731"/>
            <a:ext cx="1076325" cy="1381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39DD48-7E9A-4C5A-859B-6B6B69230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187" y="4005262"/>
            <a:ext cx="1304925" cy="1152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00A33E-637F-412D-B287-F6EAC9DD7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031" y="4478874"/>
            <a:ext cx="1076325" cy="1357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00B5C4-5F1E-46F1-B5CB-BF9FC4A43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863" y="5179280"/>
            <a:ext cx="1462087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9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050925"/>
          </a:xfrm>
        </p:spPr>
        <p:txBody>
          <a:bodyPr>
            <a:normAutofit/>
          </a:bodyPr>
          <a:lstStyle/>
          <a:p>
            <a:r>
              <a:rPr lang="en-US" sz="2800" dirty="0"/>
              <a:t>Four Fully connected Convolutional layers (10 - 80 Filters per layer)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EBCE88-D295-4F44-9882-AB2B2838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D13DA76-A35A-4EAA-A723-A2C01B8A1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066932"/>
              </p:ext>
            </p:extLst>
          </p:nvPr>
        </p:nvGraphicFramePr>
        <p:xfrm>
          <a:off x="4572000" y="3300413"/>
          <a:ext cx="3952875" cy="287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Chart" r:id="rId3" imgW="3956647" imgH="2877561" progId="Excel.Chart.8">
                  <p:embed/>
                </p:oleObj>
              </mc:Choice>
              <mc:Fallback>
                <p:oleObj name="Chart" r:id="rId3" imgW="3956647" imgH="2877561" progId="Excel.Chart.8">
                  <p:embed/>
                  <p:pic>
                    <p:nvPicPr>
                      <p:cNvPr id="0" name="Chart 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300413"/>
                        <a:ext cx="3952875" cy="287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025040F3-D35C-4BC9-B2A0-16FAD6102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76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6B3846-9D72-43A1-9310-5AC2A5A95809}"/>
              </a:ext>
            </a:extLst>
          </p:cNvPr>
          <p:cNvSpPr txBox="1">
            <a:spLocks/>
          </p:cNvSpPr>
          <p:nvPr/>
        </p:nvSpPr>
        <p:spPr>
          <a:xfrm>
            <a:off x="638175" y="2876550"/>
            <a:ext cx="37770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One Flattening layer</a:t>
            </a:r>
          </a:p>
          <a:p>
            <a:r>
              <a:rPr lang="en-US" sz="2800" dirty="0"/>
              <a:t>One Pooling layer</a:t>
            </a:r>
          </a:p>
        </p:txBody>
      </p:sp>
    </p:spTree>
    <p:extLst>
      <p:ext uri="{BB962C8B-B14F-4D97-AF65-F5344CB8AC3E}">
        <p14:creationId xmlns:p14="http://schemas.microsoft.com/office/powerpoint/2010/main" val="7531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050925"/>
          </a:xfrm>
        </p:spPr>
        <p:txBody>
          <a:bodyPr>
            <a:normAutofit/>
          </a:bodyPr>
          <a:lstStyle/>
          <a:p>
            <a:r>
              <a:rPr lang="en-US" sz="2800" dirty="0"/>
              <a:t>75 Epochs (Iterations)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EBCE88-D295-4F44-9882-AB2B2838D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D13DA76-A35A-4EAA-A723-A2C01B8A15C3}"/>
              </a:ext>
            </a:extLst>
          </p:cNvPr>
          <p:cNvGraphicFramePr>
            <a:graphicFrameLocks/>
          </p:cNvGraphicFramePr>
          <p:nvPr/>
        </p:nvGraphicFramePr>
        <p:xfrm>
          <a:off x="4572000" y="3300413"/>
          <a:ext cx="3952875" cy="287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Chart" r:id="rId3" imgW="3956647" imgH="2877561" progId="Excel.Chart.8">
                  <p:embed/>
                </p:oleObj>
              </mc:Choice>
              <mc:Fallback>
                <p:oleObj name="Chart" r:id="rId3" imgW="3956647" imgH="2877561" progId="Excel.Chart.8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D13DA76-A35A-4EAA-A723-A2C01B8A15C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300413"/>
                        <a:ext cx="3952875" cy="287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025040F3-D35C-4BC9-B2A0-16FAD6102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76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6B3846-9D72-43A1-9310-5AC2A5A95809}"/>
              </a:ext>
            </a:extLst>
          </p:cNvPr>
          <p:cNvSpPr txBox="1">
            <a:spLocks/>
          </p:cNvSpPr>
          <p:nvPr/>
        </p:nvSpPr>
        <p:spPr>
          <a:xfrm>
            <a:off x="638175" y="2876550"/>
            <a:ext cx="3777071" cy="330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Peaked at 68% Classification /Validation Accuracy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3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0117ACA-468A-476F-8991-ED877AAD5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3" t="26280" r="15094" b="9777"/>
          <a:stretch/>
        </p:blipFill>
        <p:spPr>
          <a:xfrm>
            <a:off x="7093131" y="2632325"/>
            <a:ext cx="1580606" cy="27823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57ABA-A94A-449F-A7B9-4EDF2A51C0DB}"/>
              </a:ext>
            </a:extLst>
          </p:cNvPr>
          <p:cNvSpPr/>
          <p:nvPr/>
        </p:nvSpPr>
        <p:spPr>
          <a:xfrm>
            <a:off x="7728312" y="4317435"/>
            <a:ext cx="274320" cy="26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9FABE1-47F5-47E4-8AA7-FC15AA495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46% Detection rate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20% calcification 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26% Masses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17% Benign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29% Malignant</a:t>
            </a:r>
          </a:p>
          <a:p>
            <a:pPr lvl="0"/>
            <a:r>
              <a:rPr lang="en-US" sz="2800" dirty="0"/>
              <a:t>64% Classification rate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2% Wrong type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34% Wrong Pathology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Responsibility for False Positives/Negatives</a:t>
            </a:r>
          </a:p>
          <a:p>
            <a:r>
              <a:rPr lang="en-US" sz="2800" dirty="0"/>
              <a:t>Privacy Concerns for data sets used to develop our model</a:t>
            </a:r>
          </a:p>
          <a:p>
            <a:r>
              <a:rPr lang="en-US" sz="2800" dirty="0"/>
              <a:t>Is it a tool or </a:t>
            </a:r>
            <a:r>
              <a:rPr lang="en-US" sz="2800"/>
              <a:t>a crutch?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Utilize more cutting edge CNNs (</a:t>
            </a:r>
            <a:r>
              <a:rPr lang="en-US" sz="2800" dirty="0" err="1"/>
              <a:t>ResNet</a:t>
            </a:r>
            <a:r>
              <a:rPr lang="en-US" sz="2800" dirty="0"/>
              <a:t>)</a:t>
            </a:r>
          </a:p>
          <a:p>
            <a:r>
              <a:rPr lang="en-US" sz="2800" dirty="0"/>
              <a:t>Developing a system to use Medical images without converting them first</a:t>
            </a:r>
          </a:p>
          <a:p>
            <a:r>
              <a:rPr lang="en-US" sz="2800" dirty="0"/>
              <a:t>Using a multi-discipline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Other studies have achieved better results (80%-90%) in limiting their approach to classification or detection.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5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Problem: The Simultaneous Detection and Classification of Breast Caner in Mammograms</a:t>
            </a:r>
          </a:p>
          <a:p>
            <a:r>
              <a:rPr lang="en-US" sz="2400" dirty="0"/>
              <a:t>Solution: Convolutional Neural Networks</a:t>
            </a:r>
          </a:p>
          <a:p>
            <a:r>
              <a:rPr lang="en-US" sz="2400" dirty="0"/>
              <a:t>Result 46% accuracy of detection with 64% properly classified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Fade to black after 15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769" y="1690689"/>
            <a:ext cx="84014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1 in 37 Women die of breast Cancer, 2.7%</a:t>
            </a:r>
          </a:p>
          <a:p>
            <a:r>
              <a:rPr lang="en-US" sz="2400" dirty="0"/>
              <a:t>Tools of detection: Physical exam, Imaging, and Biopsy. </a:t>
            </a:r>
          </a:p>
          <a:p>
            <a:r>
              <a:rPr lang="en-US" sz="2400" dirty="0"/>
              <a:t>Imaging types: Mammogram, MRI, Ultrasound.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99788FD-1D21-469E-9AE9-630EF8C8D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7" t="18685" r="6044" b="4855"/>
          <a:stretch/>
        </p:blipFill>
        <p:spPr bwMode="auto">
          <a:xfrm>
            <a:off x="6366222" y="4426772"/>
            <a:ext cx="1786144" cy="16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t="3212" r="13957" b="4385"/>
          <a:stretch/>
        </p:blipFill>
        <p:spPr>
          <a:xfrm>
            <a:off x="3624470" y="4426773"/>
            <a:ext cx="2186609" cy="1627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14" y="4426773"/>
            <a:ext cx="2148095" cy="16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Mammogram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X-Rays of the Breast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Normal Mammogram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767" t="5904" r="10851" b="6308"/>
          <a:stretch/>
        </p:blipFill>
        <p:spPr>
          <a:xfrm>
            <a:off x="1722782" y="2915478"/>
            <a:ext cx="5287618" cy="34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Mammogram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89" y="1822450"/>
            <a:ext cx="7886700" cy="4351338"/>
          </a:xfrm>
        </p:spPr>
        <p:txBody>
          <a:bodyPr/>
          <a:lstStyle/>
          <a:p>
            <a:r>
              <a:rPr lang="en-US" sz="2800" dirty="0"/>
              <a:t>X-Rays of the Breast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Abnormal – Mass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Abnormal - Calcification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3574" t="15931" r="3656" b="8054"/>
          <a:stretch/>
        </p:blipFill>
        <p:spPr>
          <a:xfrm>
            <a:off x="6162261" y="1822450"/>
            <a:ext cx="2398644" cy="20010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3" t="33102" r="553" b="20964"/>
          <a:stretch/>
        </p:blipFill>
        <p:spPr>
          <a:xfrm>
            <a:off x="6166428" y="4129157"/>
            <a:ext cx="2394477" cy="192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Mammogram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Interpretations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BI-RADS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456793"/>
              </p:ext>
            </p:extLst>
          </p:nvPr>
        </p:nvGraphicFramePr>
        <p:xfrm>
          <a:off x="1400520" y="2970541"/>
          <a:ext cx="6497776" cy="3006188"/>
        </p:xfrm>
        <a:graphic>
          <a:graphicData uri="http://schemas.openxmlformats.org/drawingml/2006/table">
            <a:tbl>
              <a:tblPr firstRow="1" firstCol="1" bandRow="1"/>
              <a:tblGrid>
                <a:gridCol w="1205470">
                  <a:extLst>
                    <a:ext uri="{9D8B030D-6E8A-4147-A177-3AD203B41FA5}">
                      <a16:colId xmlns:a16="http://schemas.microsoft.com/office/drawing/2014/main" val="3541888082"/>
                    </a:ext>
                  </a:extLst>
                </a:gridCol>
                <a:gridCol w="5292306">
                  <a:extLst>
                    <a:ext uri="{9D8B030D-6E8A-4147-A177-3AD203B41FA5}">
                      <a16:colId xmlns:a16="http://schemas.microsoft.com/office/drawing/2014/main" val="13718821"/>
                    </a:ext>
                  </a:extLst>
                </a:gridCol>
              </a:tblGrid>
              <a:tr h="334021">
                <a:tc>
                  <a:txBody>
                    <a:bodyPr/>
                    <a:lstStyle/>
                    <a:p>
                      <a:pPr marL="0" marR="0" indent="14414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Category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PMingLiU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4414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Interpretation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PMingLiU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640751"/>
                  </a:ext>
                </a:extLst>
              </a:tr>
              <a:tr h="668041">
                <a:tc>
                  <a:txBody>
                    <a:bodyPr/>
                    <a:lstStyle/>
                    <a:p>
                      <a:pPr marL="0" marR="0" indent="14414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0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PMingLiU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4414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Result unclear, needs further test, and previous mammogram comparison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PMingLiU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108641"/>
                  </a:ext>
                </a:extLst>
              </a:tr>
              <a:tr h="334021">
                <a:tc>
                  <a:txBody>
                    <a:bodyPr/>
                    <a:lstStyle/>
                    <a:p>
                      <a:pPr marL="0" marR="0" indent="14414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PMingLiU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4414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Abnormalities absent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PMingLiU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83232"/>
                  </a:ext>
                </a:extLst>
              </a:tr>
              <a:tr h="334021">
                <a:tc>
                  <a:txBody>
                    <a:bodyPr/>
                    <a:lstStyle/>
                    <a:p>
                      <a:pPr marL="0" marR="0" indent="14414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2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PMingLiU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4414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No cancer but presence of abnormalities like benign calcifications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PMingLiU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488604"/>
                  </a:ext>
                </a:extLst>
              </a:tr>
              <a:tr h="334021">
                <a:tc>
                  <a:txBody>
                    <a:bodyPr/>
                    <a:lstStyle/>
                    <a:p>
                      <a:pPr marL="0" marR="0" indent="14414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PMingLiU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4414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Abnormalities like benign present needs follow-up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PMingLiU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546707"/>
                  </a:ext>
                </a:extLst>
              </a:tr>
              <a:tr h="334021">
                <a:tc>
                  <a:txBody>
                    <a:bodyPr/>
                    <a:lstStyle/>
                    <a:p>
                      <a:pPr marL="0" marR="0" indent="14414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4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PMingLiU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4414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Abnormalities present could be cancerous, may need biopsy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PMingLiU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148996"/>
                  </a:ext>
                </a:extLst>
              </a:tr>
              <a:tr h="334021">
                <a:tc>
                  <a:txBody>
                    <a:bodyPr/>
                    <a:lstStyle/>
                    <a:p>
                      <a:pPr marL="0" marR="0" indent="14414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5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PMingLiU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4414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Abnormalities present likely to be cancerous, requires biopsy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PMingLiU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051825"/>
                  </a:ext>
                </a:extLst>
              </a:tr>
              <a:tr h="334021">
                <a:tc>
                  <a:txBody>
                    <a:bodyPr/>
                    <a:lstStyle/>
                    <a:p>
                      <a:pPr marL="0" marR="0" indent="14414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6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PMingLiU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44145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" panose="02020603050405020304" pitchFamily="18" charset="0"/>
                        </a:rPr>
                        <a:t>Presence of cancer requires a mammogram for progress.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PMingLiU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051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73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Built upon the Perceptron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Takes in many inputs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Has one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253" y="3038086"/>
            <a:ext cx="3152381" cy="2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2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Each Layer 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Takes in many inputs</a:t>
            </a:r>
          </a:p>
          <a:p>
            <a:pPr lvl="1"/>
            <a:endParaRPr lang="en-US" sz="2400" dirty="0">
              <a:solidFill>
                <a:schemeClr val="tx1"/>
              </a:solidFill>
            </a:endParaRPr>
          </a:p>
          <a:p>
            <a:pPr lvl="1"/>
            <a:endParaRPr lang="en-US" sz="2400" dirty="0">
              <a:solidFill>
                <a:schemeClr val="tx1"/>
              </a:solidFill>
            </a:endParaRPr>
          </a:p>
          <a:p>
            <a:pPr lvl="1"/>
            <a:endParaRPr lang="en-US" sz="2400" dirty="0">
              <a:solidFill>
                <a:schemeClr val="tx1"/>
              </a:solidFill>
            </a:endParaRPr>
          </a:p>
          <a:p>
            <a:pPr lvl="1"/>
            <a:endParaRPr lang="en-US" sz="2400" dirty="0">
              <a:solidFill>
                <a:schemeClr val="tx1"/>
              </a:solidFill>
            </a:endParaRPr>
          </a:p>
          <a:p>
            <a:pPr lvl="1"/>
            <a:endParaRPr lang="en-US" sz="2400" dirty="0">
              <a:solidFill>
                <a:schemeClr val="tx1"/>
              </a:solidFill>
            </a:endParaRPr>
          </a:p>
          <a:p>
            <a:pPr lvl="1"/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Can have one or more hidden layers 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Can have one or more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2" t="32506" r="22569" b="38596"/>
          <a:stretch>
            <a:fillRect/>
          </a:stretch>
        </p:blipFill>
        <p:spPr bwMode="auto">
          <a:xfrm>
            <a:off x="2867232" y="2814808"/>
            <a:ext cx="3136002" cy="2020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536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Convolutional Neural Network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Uses layered approach 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13" y="3050936"/>
            <a:ext cx="6718374" cy="25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723</TotalTime>
  <Words>465</Words>
  <Application>Microsoft Office PowerPoint</Application>
  <PresentationFormat>On-screen Show (4:3)</PresentationFormat>
  <Paragraphs>149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Times</vt:lpstr>
      <vt:lpstr>Office Theme</vt:lpstr>
      <vt:lpstr>Chart</vt:lpstr>
      <vt:lpstr>The Simultaneous Detection and Classification of Mass and Calcification Leading to Breast Cancer in Mammograms </vt:lpstr>
      <vt:lpstr>Abstract</vt:lpstr>
      <vt:lpstr>Introduction</vt:lpstr>
      <vt:lpstr>Background: Mammogram</vt:lpstr>
      <vt:lpstr>Background: Mammogram</vt:lpstr>
      <vt:lpstr>Background: Mammogram</vt:lpstr>
      <vt:lpstr>Background: Neural Networks</vt:lpstr>
      <vt:lpstr>Background: Neural Networks</vt:lpstr>
      <vt:lpstr>Background: Neural Networks</vt:lpstr>
      <vt:lpstr>Background: Neural Networks</vt:lpstr>
      <vt:lpstr>Background: Neural Networks</vt:lpstr>
      <vt:lpstr>Background: Data</vt:lpstr>
      <vt:lpstr>Method</vt:lpstr>
      <vt:lpstr>Method</vt:lpstr>
      <vt:lpstr>Results</vt:lpstr>
      <vt:lpstr>Ethics</vt:lpstr>
      <vt:lpstr>Future Works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Last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Scott Gozdzialski</cp:lastModifiedBy>
  <cp:revision>29</cp:revision>
  <dcterms:created xsi:type="dcterms:W3CDTF">2017-03-18T16:30:52Z</dcterms:created>
  <dcterms:modified xsi:type="dcterms:W3CDTF">2019-03-12T21:52:57Z</dcterms:modified>
</cp:coreProperties>
</file>